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7" r:id="rId3"/>
    <p:sldId id="257" r:id="rId4"/>
    <p:sldId id="258" r:id="rId5"/>
    <p:sldId id="261" r:id="rId6"/>
    <p:sldId id="259" r:id="rId7"/>
    <p:sldId id="260" r:id="rId8"/>
    <p:sldId id="262" r:id="rId9"/>
    <p:sldId id="267" r:id="rId10"/>
    <p:sldId id="268" r:id="rId11"/>
    <p:sldId id="263" r:id="rId12"/>
    <p:sldId id="280" r:id="rId13"/>
    <p:sldId id="282" r:id="rId14"/>
    <p:sldId id="265" r:id="rId15"/>
    <p:sldId id="284" r:id="rId16"/>
    <p:sldId id="275" r:id="rId17"/>
    <p:sldId id="276" r:id="rId18"/>
    <p:sldId id="270" r:id="rId19"/>
    <p:sldId id="274" r:id="rId20"/>
    <p:sldId id="271" r:id="rId21"/>
    <p:sldId id="278" r:id="rId22"/>
    <p:sldId id="279"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1" d="100"/>
          <a:sy n="71" d="100"/>
        </p:scale>
        <p:origin x="618" y="60"/>
      </p:cViewPr>
      <p:guideLst>
        <p:guide orient="horz" pos="2160"/>
        <p:guide pos="3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B7F87D1-6D36-4C81-9344-E26B7229BD62}"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EE561-F44A-4FA8-AE6E-039B71C5AC5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404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7F87D1-6D36-4C81-9344-E26B7229BD62}"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EE561-F44A-4FA8-AE6E-039B71C5AC58}" type="slidenum">
              <a:rPr lang="en-US" smtClean="0"/>
              <a:t>‹#›</a:t>
            </a:fld>
            <a:endParaRPr lang="en-US"/>
          </a:p>
        </p:txBody>
      </p:sp>
    </p:spTree>
    <p:extLst>
      <p:ext uri="{BB962C8B-B14F-4D97-AF65-F5344CB8AC3E}">
        <p14:creationId xmlns:p14="http://schemas.microsoft.com/office/powerpoint/2010/main" val="1674713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7F87D1-6D36-4C81-9344-E26B7229BD62}"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EE561-F44A-4FA8-AE6E-039B71C5AC58}"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08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7F87D1-6D36-4C81-9344-E26B7229BD62}"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EE561-F44A-4FA8-AE6E-039B71C5AC58}" type="slidenum">
              <a:rPr lang="en-US" smtClean="0"/>
              <a:t>‹#›</a:t>
            </a:fld>
            <a:endParaRPr lang="en-US"/>
          </a:p>
        </p:txBody>
      </p:sp>
    </p:spTree>
    <p:extLst>
      <p:ext uri="{BB962C8B-B14F-4D97-AF65-F5344CB8AC3E}">
        <p14:creationId xmlns:p14="http://schemas.microsoft.com/office/powerpoint/2010/main" val="2743109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7F87D1-6D36-4C81-9344-E26B7229BD62}"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EE561-F44A-4FA8-AE6E-039B71C5AC5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68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7F87D1-6D36-4C81-9344-E26B7229BD62}"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EE561-F44A-4FA8-AE6E-039B71C5AC58}" type="slidenum">
              <a:rPr lang="en-US" smtClean="0"/>
              <a:t>‹#›</a:t>
            </a:fld>
            <a:endParaRPr lang="en-US"/>
          </a:p>
        </p:txBody>
      </p:sp>
    </p:spTree>
    <p:extLst>
      <p:ext uri="{BB962C8B-B14F-4D97-AF65-F5344CB8AC3E}">
        <p14:creationId xmlns:p14="http://schemas.microsoft.com/office/powerpoint/2010/main" val="4285417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7F87D1-6D36-4C81-9344-E26B7229BD62}"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4EE561-F44A-4FA8-AE6E-039B71C5AC58}" type="slidenum">
              <a:rPr lang="en-US" smtClean="0"/>
              <a:t>‹#›</a:t>
            </a:fld>
            <a:endParaRPr lang="en-US"/>
          </a:p>
        </p:txBody>
      </p:sp>
    </p:spTree>
    <p:extLst>
      <p:ext uri="{BB962C8B-B14F-4D97-AF65-F5344CB8AC3E}">
        <p14:creationId xmlns:p14="http://schemas.microsoft.com/office/powerpoint/2010/main" val="2281143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7F87D1-6D36-4C81-9344-E26B7229BD62}"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4EE561-F44A-4FA8-AE6E-039B71C5AC58}" type="slidenum">
              <a:rPr lang="en-US" smtClean="0"/>
              <a:t>‹#›</a:t>
            </a:fld>
            <a:endParaRPr lang="en-US"/>
          </a:p>
        </p:txBody>
      </p:sp>
    </p:spTree>
    <p:extLst>
      <p:ext uri="{BB962C8B-B14F-4D97-AF65-F5344CB8AC3E}">
        <p14:creationId xmlns:p14="http://schemas.microsoft.com/office/powerpoint/2010/main" val="976056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F87D1-6D36-4C81-9344-E26B7229BD62}"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4EE561-F44A-4FA8-AE6E-039B71C5AC58}" type="slidenum">
              <a:rPr lang="en-US" smtClean="0"/>
              <a:t>‹#›</a:t>
            </a:fld>
            <a:endParaRPr lang="en-US"/>
          </a:p>
        </p:txBody>
      </p:sp>
    </p:spTree>
    <p:extLst>
      <p:ext uri="{BB962C8B-B14F-4D97-AF65-F5344CB8AC3E}">
        <p14:creationId xmlns:p14="http://schemas.microsoft.com/office/powerpoint/2010/main" val="350979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7F87D1-6D36-4C81-9344-E26B7229BD62}"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EE561-F44A-4FA8-AE6E-039B71C5AC58}" type="slidenum">
              <a:rPr lang="en-US" smtClean="0"/>
              <a:t>‹#›</a:t>
            </a:fld>
            <a:endParaRPr lang="en-US"/>
          </a:p>
        </p:txBody>
      </p:sp>
    </p:spTree>
    <p:extLst>
      <p:ext uri="{BB962C8B-B14F-4D97-AF65-F5344CB8AC3E}">
        <p14:creationId xmlns:p14="http://schemas.microsoft.com/office/powerpoint/2010/main" val="1339208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7F87D1-6D36-4C81-9344-E26B7229BD62}"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EE561-F44A-4FA8-AE6E-039B71C5AC5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72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B7F87D1-6D36-4C81-9344-E26B7229BD62}" type="datetimeFigureOut">
              <a:rPr lang="en-US" smtClean="0"/>
              <a:t>3/25/2019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54EE561-F44A-4FA8-AE6E-039B71C5AC58}"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7314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Information Gathering from Archives for Reparations</a:t>
            </a:r>
            <a:endParaRPr lang="en-US" b="1" dirty="0"/>
          </a:p>
        </p:txBody>
      </p:sp>
      <p:sp>
        <p:nvSpPr>
          <p:cNvPr id="3" name="Subtitle 2"/>
          <p:cNvSpPr>
            <a:spLocks noGrp="1"/>
          </p:cNvSpPr>
          <p:nvPr>
            <p:ph type="subTitle" idx="1"/>
          </p:nvPr>
        </p:nvSpPr>
        <p:spPr/>
        <p:txBody>
          <a:bodyPr>
            <a:normAutofit lnSpcReduction="10000"/>
          </a:bodyPr>
          <a:lstStyle/>
          <a:p>
            <a:r>
              <a:rPr lang="en-US" dirty="0" smtClean="0"/>
              <a:t>CARBICA XI CONFERENCE</a:t>
            </a:r>
          </a:p>
          <a:p>
            <a:r>
              <a:rPr lang="en-US" dirty="0" smtClean="0"/>
              <a:t>Paramaribo March- 25-28 2019</a:t>
            </a:r>
          </a:p>
          <a:p>
            <a:r>
              <a:rPr lang="en-US" dirty="0" smtClean="0"/>
              <a:t>© Research </a:t>
            </a:r>
            <a:r>
              <a:rPr lang="en-US" dirty="0" smtClean="0"/>
              <a:t>Institute for Genocide and Reparations</a:t>
            </a:r>
          </a:p>
          <a:p>
            <a:r>
              <a:rPr lang="en-US" dirty="0" smtClean="0"/>
              <a:t>Armand </a:t>
            </a:r>
            <a:r>
              <a:rPr lang="en-US" dirty="0" err="1" smtClean="0"/>
              <a:t>Zunder</a:t>
            </a:r>
            <a:r>
              <a:rPr lang="en-US" dirty="0" smtClean="0"/>
              <a:t>, Director</a:t>
            </a:r>
            <a:endParaRPr lang="en-US" dirty="0"/>
          </a:p>
        </p:txBody>
      </p:sp>
    </p:spTree>
    <p:extLst>
      <p:ext uri="{BB962C8B-B14F-4D97-AF65-F5344CB8AC3E}">
        <p14:creationId xmlns:p14="http://schemas.microsoft.com/office/powerpoint/2010/main" val="3140157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 A CERTAIN EXTENT THIS ALSO</a:t>
            </a:r>
            <a:r>
              <a:rPr lang="en-US" b="1" dirty="0" smtClean="0"/>
              <a:t> </a:t>
            </a:r>
            <a:r>
              <a:rPr lang="en-US" b="1" dirty="0" smtClean="0"/>
              <a:t>GOES FOR</a:t>
            </a:r>
            <a:endParaRPr lang="en-US" b="1" dirty="0"/>
          </a:p>
        </p:txBody>
      </p:sp>
      <p:sp>
        <p:nvSpPr>
          <p:cNvPr id="3" name="Content Placeholder 2"/>
          <p:cNvSpPr>
            <a:spLocks noGrp="1"/>
          </p:cNvSpPr>
          <p:nvPr>
            <p:ph idx="1"/>
          </p:nvPr>
        </p:nvSpPr>
        <p:spPr/>
        <p:txBody>
          <a:bodyPr>
            <a:normAutofit/>
          </a:bodyPr>
          <a:lstStyle/>
          <a:p>
            <a:r>
              <a:rPr lang="en-US" sz="4400" dirty="0" smtClean="0"/>
              <a:t>The Indigenous People</a:t>
            </a:r>
          </a:p>
          <a:p>
            <a:r>
              <a:rPr lang="en-US" sz="4400" dirty="0" smtClean="0"/>
              <a:t>The Chinese Indentured Workers</a:t>
            </a:r>
          </a:p>
          <a:p>
            <a:r>
              <a:rPr lang="en-US" sz="4400" dirty="0" smtClean="0"/>
              <a:t>The Indentured Workers from India</a:t>
            </a:r>
          </a:p>
          <a:p>
            <a:r>
              <a:rPr lang="en-US" sz="4400" dirty="0" smtClean="0"/>
              <a:t>The Indentured Workers from Java/Indonesia</a:t>
            </a:r>
            <a:endParaRPr lang="en-US" sz="4400" dirty="0"/>
          </a:p>
        </p:txBody>
      </p:sp>
    </p:spTree>
    <p:extLst>
      <p:ext uri="{BB962C8B-B14F-4D97-AF65-F5344CB8AC3E}">
        <p14:creationId xmlns:p14="http://schemas.microsoft.com/office/powerpoint/2010/main" val="4277779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NINE </a:t>
            </a:r>
            <a:r>
              <a:rPr lang="en-US" b="1" dirty="0"/>
              <a:t>EXPERTS ON </a:t>
            </a:r>
            <a:r>
              <a:rPr lang="en-US" b="1" dirty="0" smtClean="0"/>
              <a:t>AFRICAN</a:t>
            </a:r>
            <a:r>
              <a:rPr lang="en-US" b="1" dirty="0" smtClean="0"/>
              <a:t> HISTORY</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52402781"/>
              </p:ext>
            </p:extLst>
          </p:nvPr>
        </p:nvGraphicFramePr>
        <p:xfrm>
          <a:off x="1023938" y="2286000"/>
          <a:ext cx="9720264" cy="4145280"/>
        </p:xfrm>
        <a:graphic>
          <a:graphicData uri="http://schemas.openxmlformats.org/drawingml/2006/table">
            <a:tbl>
              <a:tblPr firstRow="1" bandRow="1">
                <a:tableStyleId>{5C22544A-7EE6-4342-B048-85BDC9FD1C3A}</a:tableStyleId>
              </a:tblPr>
              <a:tblGrid>
                <a:gridCol w="3240088"/>
                <a:gridCol w="3240088"/>
                <a:gridCol w="3240088"/>
              </a:tblGrid>
              <a:tr h="370840">
                <a:tc>
                  <a:txBody>
                    <a:bodyPr/>
                    <a:lstStyle/>
                    <a:p>
                      <a:r>
                        <a:rPr lang="en-US" dirty="0" smtClean="0"/>
                        <a:t>Herodotus</a:t>
                      </a:r>
                      <a:endParaRPr lang="en-US" dirty="0"/>
                    </a:p>
                  </a:txBody>
                  <a:tcPr marL="84524" marR="84524"/>
                </a:tc>
                <a:tc>
                  <a:txBody>
                    <a:bodyPr/>
                    <a:lstStyle/>
                    <a:p>
                      <a:r>
                        <a:rPr lang="en-US" dirty="0" smtClean="0"/>
                        <a:t>Greek Historian</a:t>
                      </a:r>
                      <a:endParaRPr lang="en-US" dirty="0"/>
                    </a:p>
                  </a:txBody>
                  <a:tcPr marL="84524" marR="84524"/>
                </a:tc>
                <a:tc>
                  <a:txBody>
                    <a:bodyPr/>
                    <a:lstStyle/>
                    <a:p>
                      <a:r>
                        <a:rPr lang="en-US" dirty="0" smtClean="0"/>
                        <a:t>332 BC</a:t>
                      </a:r>
                      <a:endParaRPr lang="en-US" dirty="0"/>
                    </a:p>
                  </a:txBody>
                  <a:tcPr marL="84524" marR="84524"/>
                </a:tc>
              </a:tr>
              <a:tr h="370840">
                <a:tc>
                  <a:txBody>
                    <a:bodyPr/>
                    <a:lstStyle/>
                    <a:p>
                      <a:r>
                        <a:rPr lang="en-US" dirty="0" smtClean="0"/>
                        <a:t>Kenneth Dike</a:t>
                      </a:r>
                      <a:endParaRPr lang="en-US" dirty="0"/>
                    </a:p>
                  </a:txBody>
                  <a:tcPr marL="84524" marR="84524"/>
                </a:tc>
                <a:tc>
                  <a:txBody>
                    <a:bodyPr/>
                    <a:lstStyle/>
                    <a:p>
                      <a:r>
                        <a:rPr lang="en-US" dirty="0" smtClean="0"/>
                        <a:t>Harvard University</a:t>
                      </a:r>
                      <a:endParaRPr lang="en-US" dirty="0"/>
                    </a:p>
                  </a:txBody>
                  <a:tcPr marL="84524" marR="84524"/>
                </a:tc>
                <a:tc>
                  <a:txBody>
                    <a:bodyPr/>
                    <a:lstStyle/>
                    <a:p>
                      <a:pPr algn="ctr"/>
                      <a:r>
                        <a:rPr lang="en-US" dirty="0" smtClean="0"/>
                        <a:t>1917-1983</a:t>
                      </a:r>
                      <a:endParaRPr lang="en-US" dirty="0"/>
                    </a:p>
                  </a:txBody>
                  <a:tcPr marL="84524" marR="84524"/>
                </a:tc>
              </a:tr>
              <a:tr h="370840">
                <a:tc>
                  <a:txBody>
                    <a:bodyPr/>
                    <a:lstStyle/>
                    <a:p>
                      <a:r>
                        <a:rPr lang="en-US" dirty="0" err="1" smtClean="0"/>
                        <a:t>Cheick</a:t>
                      </a:r>
                      <a:r>
                        <a:rPr lang="en-US" dirty="0" smtClean="0"/>
                        <a:t>-Anta-</a:t>
                      </a:r>
                      <a:r>
                        <a:rPr lang="en-US" dirty="0" err="1" smtClean="0"/>
                        <a:t>Diop</a:t>
                      </a:r>
                      <a:endParaRPr lang="en-US" dirty="0"/>
                    </a:p>
                  </a:txBody>
                  <a:tcPr marL="84524" marR="84524"/>
                </a:tc>
                <a:tc>
                  <a:txBody>
                    <a:bodyPr/>
                    <a:lstStyle/>
                    <a:p>
                      <a:r>
                        <a:rPr lang="en-US" dirty="0" smtClean="0"/>
                        <a:t>University of Dakar</a:t>
                      </a:r>
                      <a:endParaRPr lang="en-US" dirty="0"/>
                    </a:p>
                  </a:txBody>
                  <a:tcPr marL="84524" marR="84524"/>
                </a:tc>
                <a:tc>
                  <a:txBody>
                    <a:bodyPr/>
                    <a:lstStyle/>
                    <a:p>
                      <a:pPr algn="ctr"/>
                      <a:r>
                        <a:rPr lang="en-US" dirty="0" smtClean="0"/>
                        <a:t>1923-1986</a:t>
                      </a:r>
                      <a:endParaRPr lang="en-US" dirty="0"/>
                    </a:p>
                  </a:txBody>
                  <a:tcPr marL="84524" marR="84524"/>
                </a:tc>
              </a:tr>
              <a:tr h="370840">
                <a:tc>
                  <a:txBody>
                    <a:bodyPr/>
                    <a:lstStyle/>
                    <a:p>
                      <a:r>
                        <a:rPr lang="en-US" dirty="0" err="1" smtClean="0"/>
                        <a:t>Yosuf</a:t>
                      </a:r>
                      <a:r>
                        <a:rPr lang="en-US" dirty="0" smtClean="0"/>
                        <a:t> Ben-</a:t>
                      </a:r>
                      <a:r>
                        <a:rPr lang="en-US" dirty="0" err="1" smtClean="0"/>
                        <a:t>Jochannan</a:t>
                      </a:r>
                      <a:endParaRPr lang="en-US" dirty="0"/>
                    </a:p>
                  </a:txBody>
                  <a:tcPr marL="84524" marR="84524"/>
                </a:tc>
                <a:tc>
                  <a:txBody>
                    <a:bodyPr/>
                    <a:lstStyle/>
                    <a:p>
                      <a:r>
                        <a:rPr lang="en-US" dirty="0" smtClean="0"/>
                        <a:t>University of Puerto Rico/University of Habana</a:t>
                      </a:r>
                      <a:endParaRPr lang="en-US" dirty="0"/>
                    </a:p>
                  </a:txBody>
                  <a:tcPr marL="84524" marR="84524"/>
                </a:tc>
                <a:tc>
                  <a:txBody>
                    <a:bodyPr/>
                    <a:lstStyle/>
                    <a:p>
                      <a:pPr algn="ctr"/>
                      <a:r>
                        <a:rPr lang="en-US" dirty="0" smtClean="0"/>
                        <a:t>1918-2015</a:t>
                      </a:r>
                      <a:endParaRPr lang="en-US" dirty="0"/>
                    </a:p>
                  </a:txBody>
                  <a:tcPr marL="84524" marR="84524"/>
                </a:tc>
              </a:tr>
              <a:tr h="370840">
                <a:tc>
                  <a:txBody>
                    <a:bodyPr/>
                    <a:lstStyle/>
                    <a:p>
                      <a:r>
                        <a:rPr lang="en-US" dirty="0" smtClean="0"/>
                        <a:t>John Henrik Clarke</a:t>
                      </a:r>
                      <a:endParaRPr lang="en-US" dirty="0"/>
                    </a:p>
                  </a:txBody>
                  <a:tcPr marL="84524" marR="84524"/>
                </a:tc>
                <a:tc>
                  <a:txBody>
                    <a:bodyPr/>
                    <a:lstStyle/>
                    <a:p>
                      <a:endParaRPr lang="en-US" dirty="0"/>
                    </a:p>
                  </a:txBody>
                  <a:tcPr marL="84524" marR="84524"/>
                </a:tc>
                <a:tc>
                  <a:txBody>
                    <a:bodyPr/>
                    <a:lstStyle/>
                    <a:p>
                      <a:pPr algn="ctr"/>
                      <a:r>
                        <a:rPr lang="en-US" dirty="0" smtClean="0"/>
                        <a:t>1915-1998</a:t>
                      </a:r>
                      <a:endParaRPr lang="en-US" dirty="0"/>
                    </a:p>
                  </a:txBody>
                  <a:tcPr marL="84524" marR="84524"/>
                </a:tc>
              </a:tr>
              <a:tr h="370840">
                <a:tc>
                  <a:txBody>
                    <a:bodyPr/>
                    <a:lstStyle/>
                    <a:p>
                      <a:r>
                        <a:rPr lang="en-US" dirty="0" smtClean="0"/>
                        <a:t>Ivan van </a:t>
                      </a:r>
                      <a:r>
                        <a:rPr lang="en-US" dirty="0" err="1" smtClean="0"/>
                        <a:t>Sertima</a:t>
                      </a:r>
                      <a:endParaRPr lang="en-US" dirty="0"/>
                    </a:p>
                  </a:txBody>
                  <a:tcPr marL="84524" marR="84524"/>
                </a:tc>
                <a:tc>
                  <a:txBody>
                    <a:bodyPr/>
                    <a:lstStyle/>
                    <a:p>
                      <a:r>
                        <a:rPr lang="en-US" dirty="0" smtClean="0"/>
                        <a:t>University of London/Rutgers</a:t>
                      </a:r>
                      <a:r>
                        <a:rPr lang="en-US" baseline="0" dirty="0" smtClean="0"/>
                        <a:t> University</a:t>
                      </a:r>
                      <a:endParaRPr lang="en-US" dirty="0"/>
                    </a:p>
                  </a:txBody>
                  <a:tcPr marL="84524" marR="84524"/>
                </a:tc>
                <a:tc>
                  <a:txBody>
                    <a:bodyPr/>
                    <a:lstStyle/>
                    <a:p>
                      <a:pPr algn="ctr"/>
                      <a:r>
                        <a:rPr lang="en-US" dirty="0" smtClean="0"/>
                        <a:t>1935-2009</a:t>
                      </a:r>
                      <a:endParaRPr lang="en-US" dirty="0"/>
                    </a:p>
                  </a:txBody>
                  <a:tcPr marL="84524" marR="84524"/>
                </a:tc>
              </a:tr>
              <a:tr h="370840">
                <a:tc>
                  <a:txBody>
                    <a:bodyPr/>
                    <a:lstStyle/>
                    <a:p>
                      <a:r>
                        <a:rPr lang="en-US" dirty="0" err="1" smtClean="0"/>
                        <a:t>Molefi</a:t>
                      </a:r>
                      <a:r>
                        <a:rPr lang="en-US" baseline="0" dirty="0" smtClean="0"/>
                        <a:t> </a:t>
                      </a:r>
                      <a:r>
                        <a:rPr lang="en-US" baseline="0" dirty="0" err="1" smtClean="0"/>
                        <a:t>Kete</a:t>
                      </a:r>
                      <a:r>
                        <a:rPr lang="en-US" baseline="0" dirty="0" smtClean="0"/>
                        <a:t> </a:t>
                      </a:r>
                      <a:r>
                        <a:rPr lang="en-US" dirty="0" smtClean="0"/>
                        <a:t>Asante</a:t>
                      </a:r>
                      <a:endParaRPr lang="en-US" dirty="0"/>
                    </a:p>
                  </a:txBody>
                  <a:tcPr marL="84524" marR="84524"/>
                </a:tc>
                <a:tc>
                  <a:txBody>
                    <a:bodyPr/>
                    <a:lstStyle/>
                    <a:p>
                      <a:r>
                        <a:rPr lang="en-US" dirty="0" smtClean="0"/>
                        <a:t>Temple University</a:t>
                      </a:r>
                      <a:endParaRPr lang="en-US" dirty="0"/>
                    </a:p>
                  </a:txBody>
                  <a:tcPr marL="84524" marR="84524"/>
                </a:tc>
                <a:tc>
                  <a:txBody>
                    <a:bodyPr/>
                    <a:lstStyle/>
                    <a:p>
                      <a:pPr algn="ctr"/>
                      <a:r>
                        <a:rPr lang="en-US" dirty="0" smtClean="0"/>
                        <a:t>1942</a:t>
                      </a:r>
                      <a:endParaRPr lang="en-US" dirty="0"/>
                    </a:p>
                  </a:txBody>
                  <a:tcPr marL="84524" marR="84524"/>
                </a:tc>
              </a:tr>
              <a:tr h="370840">
                <a:tc>
                  <a:txBody>
                    <a:bodyPr/>
                    <a:lstStyle/>
                    <a:p>
                      <a:r>
                        <a:rPr lang="en-US" dirty="0" smtClean="0"/>
                        <a:t>Basil</a:t>
                      </a:r>
                      <a:r>
                        <a:rPr lang="en-US" baseline="0" dirty="0" smtClean="0"/>
                        <a:t> Davidson</a:t>
                      </a:r>
                      <a:endParaRPr lang="en-US" dirty="0"/>
                    </a:p>
                  </a:txBody>
                  <a:tcPr marL="84524" marR="84524"/>
                </a:tc>
                <a:tc>
                  <a:txBody>
                    <a:bodyPr/>
                    <a:lstStyle/>
                    <a:p>
                      <a:r>
                        <a:rPr lang="en-US" dirty="0" smtClean="0"/>
                        <a:t>Honorary Fellow of the school of Oriental and African Studies</a:t>
                      </a:r>
                      <a:endParaRPr lang="en-US" dirty="0"/>
                    </a:p>
                  </a:txBody>
                  <a:tcPr marL="84524" marR="84524"/>
                </a:tc>
                <a:tc>
                  <a:txBody>
                    <a:bodyPr/>
                    <a:lstStyle/>
                    <a:p>
                      <a:pPr algn="ctr"/>
                      <a:r>
                        <a:rPr lang="en-US" dirty="0" smtClean="0"/>
                        <a:t>1914-2010</a:t>
                      </a:r>
                      <a:endParaRPr lang="en-US" dirty="0"/>
                    </a:p>
                  </a:txBody>
                  <a:tcPr marL="84524" marR="84524"/>
                </a:tc>
              </a:tr>
              <a:tr h="370840">
                <a:tc>
                  <a:txBody>
                    <a:bodyPr/>
                    <a:lstStyle/>
                    <a:p>
                      <a:r>
                        <a:rPr lang="en-US" dirty="0" smtClean="0"/>
                        <a:t>Leo</a:t>
                      </a:r>
                      <a:r>
                        <a:rPr lang="en-US" baseline="0" dirty="0" smtClean="0"/>
                        <a:t> </a:t>
                      </a:r>
                      <a:r>
                        <a:rPr lang="en-US" dirty="0" smtClean="0"/>
                        <a:t>Wiener</a:t>
                      </a:r>
                      <a:endParaRPr lang="en-US" dirty="0"/>
                    </a:p>
                  </a:txBody>
                  <a:tcPr marL="84524" marR="84524"/>
                </a:tc>
                <a:tc>
                  <a:txBody>
                    <a:bodyPr/>
                    <a:lstStyle/>
                    <a:p>
                      <a:r>
                        <a:rPr lang="en-US" dirty="0" smtClean="0"/>
                        <a:t>Harvard University</a:t>
                      </a:r>
                      <a:endParaRPr lang="en-US" dirty="0"/>
                    </a:p>
                  </a:txBody>
                  <a:tcPr marL="84524" marR="84524"/>
                </a:tc>
                <a:tc>
                  <a:txBody>
                    <a:bodyPr/>
                    <a:lstStyle/>
                    <a:p>
                      <a:pPr algn="ctr"/>
                      <a:r>
                        <a:rPr lang="en-US" dirty="0" smtClean="0"/>
                        <a:t>1862-1939</a:t>
                      </a:r>
                      <a:endParaRPr lang="en-US" dirty="0"/>
                    </a:p>
                  </a:txBody>
                  <a:tcPr marL="84524" marR="84524"/>
                </a:tc>
              </a:tr>
            </a:tbl>
          </a:graphicData>
        </a:graphic>
      </p:graphicFrame>
    </p:spTree>
    <p:extLst>
      <p:ext uri="{BB962C8B-B14F-4D97-AF65-F5344CB8AC3E}">
        <p14:creationId xmlns:p14="http://schemas.microsoft.com/office/powerpoint/2010/main" val="3146308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RecommEndatios</a:t>
            </a:r>
            <a:r>
              <a:rPr lang="en-US" dirty="0" smtClean="0"/>
              <a:t> ON YOU TUBE</a:t>
            </a:r>
            <a:endParaRPr lang="en-US" dirty="0"/>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sz="5400" dirty="0" smtClean="0"/>
              <a:t>Black Africans on the Moors Coats of Arms in Europe pt2</a:t>
            </a:r>
          </a:p>
          <a:p>
            <a:pPr>
              <a:buFont typeface="Arial" panose="020B0604020202020204" pitchFamily="34" charset="0"/>
              <a:buChar char="•"/>
            </a:pPr>
            <a:r>
              <a:rPr lang="en-US" sz="5400" dirty="0" err="1" smtClean="0"/>
              <a:t>Runoko</a:t>
            </a:r>
            <a:r>
              <a:rPr lang="en-US" sz="5400" dirty="0" smtClean="0"/>
              <a:t> </a:t>
            </a:r>
            <a:r>
              <a:rPr lang="en-US" sz="5400" dirty="0" err="1" smtClean="0"/>
              <a:t>Rashidi</a:t>
            </a:r>
            <a:r>
              <a:rPr lang="en-US" sz="5400" dirty="0" smtClean="0"/>
              <a:t> lecture in Copenhagen-Denmark (excerpt 3)</a:t>
            </a:r>
          </a:p>
          <a:p>
            <a:pPr>
              <a:buFont typeface="Arial" panose="020B0604020202020204" pitchFamily="34" charset="0"/>
              <a:buChar char="•"/>
            </a:pPr>
            <a:r>
              <a:rPr lang="en-US" sz="5400" dirty="0" smtClean="0"/>
              <a:t>Basil Davidson. How the Europeans</a:t>
            </a:r>
          </a:p>
          <a:p>
            <a:pPr marL="0" indent="0">
              <a:buNone/>
            </a:pPr>
            <a:r>
              <a:rPr lang="en-US" sz="5400" dirty="0" smtClean="0"/>
              <a:t> divided Africa</a:t>
            </a:r>
            <a:endParaRPr lang="en-US" sz="5400" dirty="0"/>
          </a:p>
        </p:txBody>
      </p:sp>
    </p:spTree>
    <p:extLst>
      <p:ext uri="{BB962C8B-B14F-4D97-AF65-F5344CB8AC3E}">
        <p14:creationId xmlns:p14="http://schemas.microsoft.com/office/powerpoint/2010/main" val="1063686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THE UN WORLD CONFERENCE AGAINST RACISM, RACIAL DISCRIMINATION, XENOPHOBIA AND RELATED INTOLERANCE. August/September </a:t>
            </a:r>
            <a:r>
              <a:rPr lang="en-US" sz="3600" b="1" dirty="0" smtClean="0"/>
              <a:t>2010</a:t>
            </a:r>
            <a:endParaRPr lang="en-US" sz="3600" b="1" dirty="0"/>
          </a:p>
        </p:txBody>
      </p:sp>
      <p:sp>
        <p:nvSpPr>
          <p:cNvPr id="3" name="Content Placeholder 2"/>
          <p:cNvSpPr>
            <a:spLocks noGrp="1"/>
          </p:cNvSpPr>
          <p:nvPr>
            <p:ph idx="1"/>
          </p:nvPr>
        </p:nvSpPr>
        <p:spPr/>
        <p:txBody>
          <a:bodyPr>
            <a:normAutofit/>
          </a:bodyPr>
          <a:lstStyle/>
          <a:p>
            <a:pPr marL="0" indent="0">
              <a:buNone/>
            </a:pPr>
            <a:r>
              <a:rPr lang="en-US" dirty="0" smtClean="0"/>
              <a:t>Issue </a:t>
            </a:r>
            <a:r>
              <a:rPr lang="en-US" dirty="0" smtClean="0"/>
              <a:t>13/219</a:t>
            </a:r>
            <a:endParaRPr lang="en-US" dirty="0" smtClean="0"/>
          </a:p>
          <a:p>
            <a:pPr marL="0" indent="0">
              <a:buNone/>
            </a:pPr>
            <a:r>
              <a:rPr lang="en-US" dirty="0" smtClean="0"/>
              <a:t>‘We acknowledge that slavery and the slave trade including the transatlantic slave trade, were </a:t>
            </a:r>
            <a:r>
              <a:rPr lang="en-US" dirty="0" err="1" smtClean="0"/>
              <a:t>appaling</a:t>
            </a:r>
            <a:r>
              <a:rPr lang="en-US" dirty="0" smtClean="0"/>
              <a:t> tragedies in the history of humanity not only of their abhorrent barbarism but also in terms of their magnitude, organized nature and especially their negation of the essence  of the victims, and further </a:t>
            </a:r>
            <a:r>
              <a:rPr lang="en-US" dirty="0" err="1" smtClean="0">
                <a:solidFill>
                  <a:srgbClr val="FF0000"/>
                </a:solidFill>
              </a:rPr>
              <a:t>acknowlegde</a:t>
            </a:r>
            <a:r>
              <a:rPr lang="en-US" dirty="0" smtClean="0">
                <a:solidFill>
                  <a:srgbClr val="FF0000"/>
                </a:solidFill>
              </a:rPr>
              <a:t> that slavery and the slave trade are a crimes against humanity and should always have been</a:t>
            </a:r>
            <a:r>
              <a:rPr lang="en-US" dirty="0" smtClean="0"/>
              <a:t>, </a:t>
            </a:r>
            <a:r>
              <a:rPr lang="en-US" dirty="0" smtClean="0">
                <a:solidFill>
                  <a:srgbClr val="FF0000"/>
                </a:solidFill>
              </a:rPr>
              <a:t>especially the transatlantic slave trade </a:t>
            </a:r>
            <a:r>
              <a:rPr lang="en-US" dirty="0" smtClean="0"/>
              <a:t>and are among the major sources and manifestations  of racism, racial discrimination, </a:t>
            </a:r>
            <a:r>
              <a:rPr lang="en-US" dirty="0" err="1" smtClean="0"/>
              <a:t>xenobia</a:t>
            </a:r>
            <a:r>
              <a:rPr lang="en-US" dirty="0" smtClean="0"/>
              <a:t> and related intolerance, and that </a:t>
            </a:r>
            <a:r>
              <a:rPr lang="en-US" dirty="0" smtClean="0">
                <a:solidFill>
                  <a:srgbClr val="FF0000"/>
                </a:solidFill>
              </a:rPr>
              <a:t>Africans and People of African descent, Asians and people of Asian descent and Indigenous people were victims of these acts and continue to be victims of their </a:t>
            </a:r>
            <a:r>
              <a:rPr lang="en-US" dirty="0" err="1" smtClean="0">
                <a:solidFill>
                  <a:srgbClr val="FF0000"/>
                </a:solidFill>
              </a:rPr>
              <a:t>consequentes</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48037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8669"/>
            <a:ext cx="10515600" cy="1325563"/>
          </a:xfrm>
        </p:spPr>
        <p:txBody>
          <a:bodyPr>
            <a:noAutofit/>
          </a:bodyPr>
          <a:lstStyle/>
          <a:p>
            <a:r>
              <a:rPr lang="en-US" sz="3600" b="1" dirty="0"/>
              <a:t>THE UN WORLD CONFERENCE AGAINST RACISM, RACIAL DISCRIMINATION, XENOPHOBIA AND RELATED </a:t>
            </a:r>
            <a:r>
              <a:rPr lang="en-US" sz="3600" b="1" dirty="0" smtClean="0"/>
              <a:t>INTOLERANCE.</a:t>
            </a:r>
            <a:r>
              <a:rPr lang="en-US" sz="3600" b="1" dirty="0"/>
              <a:t> August/September </a:t>
            </a:r>
            <a:r>
              <a:rPr lang="en-US" sz="3600" b="1" dirty="0" smtClean="0"/>
              <a:t>2010</a:t>
            </a:r>
            <a:endParaRPr lang="en-US" sz="3600" dirty="0"/>
          </a:p>
        </p:txBody>
      </p:sp>
      <p:sp>
        <p:nvSpPr>
          <p:cNvPr id="3" name="Content Placeholder 2"/>
          <p:cNvSpPr>
            <a:spLocks noGrp="1"/>
          </p:cNvSpPr>
          <p:nvPr>
            <p:ph idx="1"/>
          </p:nvPr>
        </p:nvSpPr>
        <p:spPr/>
        <p:txBody>
          <a:bodyPr>
            <a:normAutofit/>
          </a:bodyPr>
          <a:lstStyle/>
          <a:p>
            <a:pPr marL="0" indent="0">
              <a:buNone/>
            </a:pPr>
            <a:r>
              <a:rPr lang="en-US" dirty="0" smtClean="0"/>
              <a:t>Issue:14/219</a:t>
            </a:r>
            <a:endParaRPr lang="en-US" dirty="0" smtClean="0"/>
          </a:p>
          <a:p>
            <a:pPr marL="0" indent="0">
              <a:buNone/>
            </a:pPr>
            <a:r>
              <a:rPr lang="en-US" dirty="0" smtClean="0"/>
              <a:t>‘We recognize that colonialism has led to racism, racial discrimination, </a:t>
            </a:r>
            <a:r>
              <a:rPr lang="en-US" dirty="0" err="1" smtClean="0"/>
              <a:t>xenophbia</a:t>
            </a:r>
            <a:r>
              <a:rPr lang="en-US" dirty="0" smtClean="0"/>
              <a:t> </a:t>
            </a:r>
            <a:r>
              <a:rPr lang="en-US" dirty="0" smtClean="0"/>
              <a:t>and related intolerance, </a:t>
            </a:r>
            <a:r>
              <a:rPr lang="en-US" dirty="0"/>
              <a:t>a</a:t>
            </a:r>
            <a:r>
              <a:rPr lang="en-US" dirty="0" smtClean="0"/>
              <a:t>nd that Africans and people of African descent, and people of Asian descent and Indigenous people  were victims of  colonialism  and continue to be victims of its consequences. </a:t>
            </a:r>
            <a:r>
              <a:rPr lang="en-US" dirty="0" smtClean="0">
                <a:solidFill>
                  <a:srgbClr val="FF0000"/>
                </a:solidFill>
              </a:rPr>
              <a:t>We acknowledge the suffering caused by colonialism  and affirm that, wherever and whenever it occurred, it must be condemned and its reoccurrence prevented. </a:t>
            </a:r>
            <a:r>
              <a:rPr lang="en-US" dirty="0" smtClean="0"/>
              <a:t>We further regret that the effects and persistence of these structures and practices have been among the factors contributing to lasting social and economic inequalities in many parts of the world today’</a:t>
            </a:r>
            <a:endParaRPr lang="en-US" dirty="0"/>
          </a:p>
        </p:txBody>
      </p:sp>
    </p:spTree>
    <p:extLst>
      <p:ext uri="{BB962C8B-B14F-4D97-AF65-F5344CB8AC3E}">
        <p14:creationId xmlns:p14="http://schemas.microsoft.com/office/powerpoint/2010/main" val="3439672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3718" y="545093"/>
            <a:ext cx="10122318" cy="1499616"/>
          </a:xfrm>
        </p:spPr>
        <p:txBody>
          <a:bodyPr>
            <a:noAutofit/>
          </a:bodyPr>
          <a:lstStyle/>
          <a:p>
            <a:pPr algn="ctr"/>
            <a:r>
              <a:rPr lang="nl-NL" sz="3200" b="1" dirty="0" smtClean="0"/>
              <a:t>CURRENT STRUCTURE OF CARICOM REPARATIONS</a:t>
            </a:r>
            <a:br>
              <a:rPr lang="nl-NL" sz="3200" b="1" dirty="0" smtClean="0"/>
            </a:br>
            <a:r>
              <a:rPr lang="nl-NL" sz="3200" b="1" dirty="0" smtClean="0"/>
              <a:t>PROCESS</a:t>
            </a:r>
            <a:endParaRPr lang="nl-NL" sz="3200" b="1" dirty="0"/>
          </a:p>
        </p:txBody>
      </p:sp>
      <p:sp>
        <p:nvSpPr>
          <p:cNvPr id="8" name="Content Placeholder 7"/>
          <p:cNvSpPr>
            <a:spLocks noGrp="1"/>
          </p:cNvSpPr>
          <p:nvPr>
            <p:ph idx="1"/>
          </p:nvPr>
        </p:nvSpPr>
        <p:spPr>
          <a:xfrm>
            <a:off x="355600" y="0"/>
            <a:ext cx="11455400" cy="6858000"/>
          </a:xfrm>
        </p:spPr>
        <p:txBody>
          <a:bodyPr/>
          <a:lstStyle/>
          <a:p>
            <a:endParaRPr lang="en-US" dirty="0"/>
          </a:p>
        </p:txBody>
      </p:sp>
      <p:sp>
        <p:nvSpPr>
          <p:cNvPr id="31" name="Slide Number Placeholder 3"/>
          <p:cNvSpPr>
            <a:spLocks noGrp="1"/>
          </p:cNvSpPr>
          <p:nvPr>
            <p:ph type="sldNum" sz="quarter" idx="12"/>
          </p:nvPr>
        </p:nvSpPr>
        <p:spPr/>
        <p:txBody>
          <a:bodyPr/>
          <a:lstStyle/>
          <a:p>
            <a:r>
              <a:rPr lang="en-US" dirty="0" smtClean="0"/>
              <a:t>4</a:t>
            </a:r>
            <a:endParaRPr lang="en-US" dirty="0"/>
          </a:p>
        </p:txBody>
      </p:sp>
      <p:sp>
        <p:nvSpPr>
          <p:cNvPr id="4" name="TextBox 3"/>
          <p:cNvSpPr txBox="1"/>
          <p:nvPr/>
        </p:nvSpPr>
        <p:spPr>
          <a:xfrm>
            <a:off x="609600" y="2057401"/>
            <a:ext cx="4064000" cy="646331"/>
          </a:xfrm>
          <a:prstGeom prst="rect">
            <a:avLst/>
          </a:prstGeom>
          <a:noFill/>
          <a:ln>
            <a:solidFill>
              <a:schemeClr val="accent1"/>
            </a:solidFill>
          </a:ln>
        </p:spPr>
        <p:txBody>
          <a:bodyPr wrap="square" rtlCol="0">
            <a:spAutoFit/>
          </a:bodyPr>
          <a:lstStyle/>
          <a:p>
            <a:r>
              <a:rPr lang="nl-NL" dirty="0" smtClean="0"/>
              <a:t>Caricom Heads of State meeting of  9 July 2013</a:t>
            </a:r>
            <a:endParaRPr lang="nl-NL" dirty="0"/>
          </a:p>
        </p:txBody>
      </p:sp>
      <p:cxnSp>
        <p:nvCxnSpPr>
          <p:cNvPr id="6" name="Straight Connector 5"/>
          <p:cNvCxnSpPr>
            <a:stCxn id="4" idx="2"/>
          </p:cNvCxnSpPr>
          <p:nvPr/>
        </p:nvCxnSpPr>
        <p:spPr>
          <a:xfrm>
            <a:off x="2641600" y="2703732"/>
            <a:ext cx="0" cy="11566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9600" y="2819400"/>
            <a:ext cx="4064000" cy="923330"/>
          </a:xfrm>
          <a:prstGeom prst="rect">
            <a:avLst/>
          </a:prstGeom>
          <a:noFill/>
          <a:ln>
            <a:solidFill>
              <a:schemeClr val="accent1"/>
            </a:solidFill>
          </a:ln>
        </p:spPr>
        <p:txBody>
          <a:bodyPr wrap="square" rtlCol="0">
            <a:spAutoFit/>
          </a:bodyPr>
          <a:lstStyle/>
          <a:p>
            <a:r>
              <a:rPr lang="nl-NL" dirty="0" smtClean="0"/>
              <a:t>Sub-Comittee of 5 </a:t>
            </a:r>
            <a:r>
              <a:rPr lang="nl-NL" dirty="0"/>
              <a:t>C</a:t>
            </a:r>
            <a:r>
              <a:rPr lang="nl-NL" dirty="0" smtClean="0"/>
              <a:t>aricom Heads of State for Reparatory Justice matters.  9 Juli 2013</a:t>
            </a:r>
            <a:endParaRPr lang="nl-NL" dirty="0"/>
          </a:p>
        </p:txBody>
      </p:sp>
      <p:cxnSp>
        <p:nvCxnSpPr>
          <p:cNvPr id="10" name="Straight Connector 9"/>
          <p:cNvCxnSpPr>
            <a:stCxn id="7" idx="2"/>
          </p:cNvCxnSpPr>
          <p:nvPr/>
        </p:nvCxnSpPr>
        <p:spPr>
          <a:xfrm>
            <a:off x="2641600" y="3742730"/>
            <a:ext cx="0" cy="219671"/>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5600" y="3932873"/>
            <a:ext cx="4572000" cy="646331"/>
          </a:xfrm>
          <a:prstGeom prst="rect">
            <a:avLst/>
          </a:prstGeom>
          <a:noFill/>
          <a:ln>
            <a:solidFill>
              <a:schemeClr val="accent1"/>
            </a:solidFill>
          </a:ln>
        </p:spPr>
        <p:txBody>
          <a:bodyPr wrap="square" rtlCol="0">
            <a:spAutoFit/>
          </a:bodyPr>
          <a:lstStyle/>
          <a:p>
            <a:r>
              <a:rPr lang="nl-NL" dirty="0" smtClean="0"/>
              <a:t>This sub-committee reports to the Heads of State</a:t>
            </a:r>
            <a:endParaRPr lang="nl-NL" dirty="0"/>
          </a:p>
        </p:txBody>
      </p:sp>
      <p:sp>
        <p:nvSpPr>
          <p:cNvPr id="15" name="TextBox 14"/>
          <p:cNvSpPr txBox="1"/>
          <p:nvPr/>
        </p:nvSpPr>
        <p:spPr>
          <a:xfrm>
            <a:off x="6096000" y="2762072"/>
            <a:ext cx="3352800" cy="1200329"/>
          </a:xfrm>
          <a:prstGeom prst="rect">
            <a:avLst/>
          </a:prstGeom>
          <a:noFill/>
          <a:ln>
            <a:solidFill>
              <a:schemeClr val="accent1"/>
            </a:solidFill>
          </a:ln>
        </p:spPr>
        <p:txBody>
          <a:bodyPr wrap="square" rtlCol="0">
            <a:spAutoFit/>
          </a:bodyPr>
          <a:lstStyle/>
          <a:p>
            <a:r>
              <a:rPr lang="nl-NL" dirty="0" smtClean="0"/>
              <a:t>Caricom Reparations Commission Sept. 2013. Dr. Hilary Beckles</a:t>
            </a:r>
          </a:p>
          <a:p>
            <a:r>
              <a:rPr lang="nl-NL" dirty="0" smtClean="0"/>
              <a:t>4 x Excutives + 8  Chairs of National Reparations Committees</a:t>
            </a:r>
            <a:endParaRPr lang="nl-NL" dirty="0"/>
          </a:p>
        </p:txBody>
      </p:sp>
      <p:sp>
        <p:nvSpPr>
          <p:cNvPr id="16" name="TextBox 15"/>
          <p:cNvSpPr txBox="1"/>
          <p:nvPr/>
        </p:nvSpPr>
        <p:spPr>
          <a:xfrm>
            <a:off x="558800" y="4847272"/>
            <a:ext cx="4318000" cy="1200329"/>
          </a:xfrm>
          <a:prstGeom prst="rect">
            <a:avLst/>
          </a:prstGeom>
          <a:noFill/>
          <a:ln>
            <a:solidFill>
              <a:schemeClr val="accent1"/>
            </a:solidFill>
          </a:ln>
        </p:spPr>
        <p:txBody>
          <a:bodyPr wrap="square" rtlCol="0">
            <a:spAutoFit/>
          </a:bodyPr>
          <a:lstStyle/>
          <a:p>
            <a:r>
              <a:rPr lang="nl-NL" dirty="0" smtClean="0"/>
              <a:t>Nationale Reparatie Commissie Suriname/ </a:t>
            </a:r>
            <a:r>
              <a:rPr lang="nl-NL" dirty="0" smtClean="0"/>
              <a:t>Formerly</a:t>
            </a:r>
            <a:r>
              <a:rPr lang="nl-NL" dirty="0" smtClean="0"/>
              <a:t> </a:t>
            </a:r>
            <a:r>
              <a:rPr lang="nl-NL" dirty="0" smtClean="0"/>
              <a:t>Nationale Reparatie Platform – In </a:t>
            </a:r>
            <a:r>
              <a:rPr lang="nl-NL" dirty="0" smtClean="0"/>
              <a:t>2013 </a:t>
            </a:r>
            <a:r>
              <a:rPr lang="nl-NL" dirty="0" smtClean="0"/>
              <a:t>, 8 </a:t>
            </a:r>
            <a:r>
              <a:rPr lang="nl-NL" dirty="0" smtClean="0"/>
              <a:t>Members</a:t>
            </a:r>
            <a:r>
              <a:rPr lang="nl-NL" dirty="0" smtClean="0"/>
              <a:t> </a:t>
            </a:r>
            <a:r>
              <a:rPr lang="nl-NL" dirty="0" smtClean="0"/>
              <a:t>– Pb. 21.2013, 16 </a:t>
            </a:r>
            <a:r>
              <a:rPr lang="nl-NL" dirty="0" smtClean="0"/>
              <a:t>August </a:t>
            </a:r>
            <a:r>
              <a:rPr lang="nl-NL" dirty="0" smtClean="0"/>
              <a:t>2013</a:t>
            </a:r>
            <a:endParaRPr lang="nl-NL" dirty="0"/>
          </a:p>
        </p:txBody>
      </p:sp>
      <p:cxnSp>
        <p:nvCxnSpPr>
          <p:cNvPr id="18" name="Straight Connector 17"/>
          <p:cNvCxnSpPr>
            <a:endCxn id="16" idx="0"/>
          </p:cNvCxnSpPr>
          <p:nvPr/>
        </p:nvCxnSpPr>
        <p:spPr>
          <a:xfrm>
            <a:off x="2717800" y="4579204"/>
            <a:ext cx="0" cy="268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17800" y="4713237"/>
            <a:ext cx="33782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96000" y="4085273"/>
            <a:ext cx="5486400" cy="923330"/>
          </a:xfrm>
          <a:prstGeom prst="rect">
            <a:avLst/>
          </a:prstGeom>
          <a:noFill/>
          <a:ln>
            <a:solidFill>
              <a:schemeClr val="accent1"/>
            </a:solidFill>
          </a:ln>
        </p:spPr>
        <p:txBody>
          <a:bodyPr wrap="square" rtlCol="0">
            <a:spAutoFit/>
          </a:bodyPr>
          <a:lstStyle/>
          <a:p>
            <a:r>
              <a:rPr lang="nl-NL" dirty="0" smtClean="0"/>
              <a:t>Research Institute for Reparations – Pb. 21.2013, 16 Augustus 2013/ Counterpart is Caricom Reparations Research/UWI/Dr. Verene Shepherd </a:t>
            </a:r>
            <a:endParaRPr lang="nl-NL" dirty="0"/>
          </a:p>
        </p:txBody>
      </p:sp>
      <p:sp>
        <p:nvSpPr>
          <p:cNvPr id="17" name="TextBox 16"/>
          <p:cNvSpPr txBox="1"/>
          <p:nvPr/>
        </p:nvSpPr>
        <p:spPr>
          <a:xfrm>
            <a:off x="355600" y="3932872"/>
            <a:ext cx="4572000" cy="646331"/>
          </a:xfrm>
          <a:prstGeom prst="rect">
            <a:avLst/>
          </a:prstGeom>
          <a:noFill/>
          <a:ln>
            <a:solidFill>
              <a:schemeClr val="accent1"/>
            </a:solidFill>
          </a:ln>
        </p:spPr>
        <p:txBody>
          <a:bodyPr wrap="square" rtlCol="0">
            <a:spAutoFit/>
          </a:bodyPr>
          <a:lstStyle/>
          <a:p>
            <a:r>
              <a:rPr lang="nl-NL" dirty="0" smtClean="0"/>
              <a:t>This sub-committee reports to the Heads of State</a:t>
            </a:r>
            <a:endParaRPr lang="nl-NL" dirty="0"/>
          </a:p>
        </p:txBody>
      </p:sp>
    </p:spTree>
    <p:extLst>
      <p:ext uri="{BB962C8B-B14F-4D97-AF65-F5344CB8AC3E}">
        <p14:creationId xmlns:p14="http://schemas.microsoft.com/office/powerpoint/2010/main" val="581054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OF SELF-REPARATIONS IN SURINAME</a:t>
            </a:r>
            <a:endParaRPr lang="en-US" b="1" dirty="0"/>
          </a:p>
        </p:txBody>
      </p:sp>
      <p:pic>
        <p:nvPicPr>
          <p:cNvPr id="4" name="Content Placeholder 3" descr="F:\Presidentieel Paleis Embleem\oplevering\Geheel Foto Proces\IMG_0808.JPG"/>
          <p:cNvPicPr>
            <a:picLocks noGrp="1"/>
          </p:cNvPicPr>
          <p:nvPr>
            <p:ph idx="1"/>
          </p:nvPr>
        </p:nvPicPr>
        <p:blipFill>
          <a:blip r:embed="rId2" cstate="print"/>
          <a:stretch>
            <a:fillRect/>
          </a:stretch>
        </p:blipFill>
        <p:spPr bwMode="auto">
          <a:xfrm>
            <a:off x="4382644" y="2286000"/>
            <a:ext cx="3002849" cy="4022725"/>
          </a:xfrm>
          <a:prstGeom prst="rect">
            <a:avLst/>
          </a:prstGeom>
          <a:noFill/>
          <a:ln w="9525">
            <a:noFill/>
            <a:miter lim="800000"/>
            <a:headEnd/>
            <a:tailEnd/>
          </a:ln>
        </p:spPr>
      </p:pic>
    </p:spTree>
    <p:extLst>
      <p:ext uri="{BB962C8B-B14F-4D97-AF65-F5344CB8AC3E}">
        <p14:creationId xmlns:p14="http://schemas.microsoft.com/office/powerpoint/2010/main" val="935262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OF SELF-REPARATIONS IN SURINAME</a:t>
            </a:r>
            <a:endParaRPr lang="en-US" dirty="0"/>
          </a:p>
        </p:txBody>
      </p:sp>
      <p:pic>
        <p:nvPicPr>
          <p:cNvPr id="4" name="Content Placeholder 3" descr="fot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2440" y="2336147"/>
            <a:ext cx="3685054" cy="2787183"/>
          </a:xfrm>
          <a:prstGeom prst="rect">
            <a:avLst/>
          </a:prstGeom>
          <a:noFill/>
          <a:ln>
            <a:noFill/>
          </a:ln>
        </p:spPr>
      </p:pic>
      <p:pic>
        <p:nvPicPr>
          <p:cNvPr id="6" name="Picture 5" descr="foto"/>
          <p:cNvPicPr/>
          <p:nvPr/>
        </p:nvPicPr>
        <p:blipFill>
          <a:blip r:embed="rId3">
            <a:extLst>
              <a:ext uri="{28A0092B-C50C-407E-A947-70E740481C1C}">
                <a14:useLocalDpi xmlns:a14="http://schemas.microsoft.com/office/drawing/2010/main" val="0"/>
              </a:ext>
            </a:extLst>
          </a:blip>
          <a:srcRect/>
          <a:stretch>
            <a:fillRect/>
          </a:stretch>
        </p:blipFill>
        <p:spPr bwMode="auto">
          <a:xfrm>
            <a:off x="6515379" y="2336146"/>
            <a:ext cx="5233428" cy="2787183"/>
          </a:xfrm>
          <a:prstGeom prst="rect">
            <a:avLst/>
          </a:prstGeom>
          <a:noFill/>
          <a:ln>
            <a:noFill/>
          </a:ln>
        </p:spPr>
      </p:pic>
    </p:spTree>
    <p:extLst>
      <p:ext uri="{BB962C8B-B14F-4D97-AF65-F5344CB8AC3E}">
        <p14:creationId xmlns:p14="http://schemas.microsoft.com/office/powerpoint/2010/main" val="243868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TWO FRONTRUNNERS FOR REPARATORY JUSTICE</a:t>
            </a:r>
            <a:endParaRPr lang="en-US" b="1" dirty="0"/>
          </a:p>
        </p:txBody>
      </p:sp>
      <p:sp>
        <p:nvSpPr>
          <p:cNvPr id="7" name="Content Placeholder 6"/>
          <p:cNvSpPr>
            <a:spLocks noGrp="1"/>
          </p:cNvSpPr>
          <p:nvPr>
            <p:ph idx="1"/>
          </p:nvPr>
        </p:nvSpPr>
        <p:spPr>
          <a:xfrm>
            <a:off x="838200" y="1919754"/>
            <a:ext cx="10515600" cy="4351338"/>
          </a:xfrm>
        </p:spPr>
        <p:txBody>
          <a:bodyPr/>
          <a:lstStyle/>
          <a:p>
            <a:pPr marL="0" indent="0">
              <a:buNone/>
            </a:pPr>
            <a:r>
              <a:rPr lang="en-US" dirty="0" err="1" smtClean="0"/>
              <a:t>Dr</a:t>
            </a:r>
            <a:r>
              <a:rPr lang="en-US" dirty="0" smtClean="0"/>
              <a:t> Ralph </a:t>
            </a:r>
            <a:r>
              <a:rPr lang="en-US" dirty="0" err="1" smtClean="0"/>
              <a:t>Goncalves</a:t>
            </a:r>
            <a:r>
              <a:rPr lang="en-US" dirty="0" smtClean="0"/>
              <a:t>                              Prof Hilary </a:t>
            </a:r>
            <a:r>
              <a:rPr lang="en-US" dirty="0" err="1" smtClean="0"/>
              <a:t>Beckles</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767" y="2482268"/>
            <a:ext cx="3136527" cy="266938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473" y="2482268"/>
            <a:ext cx="4524179" cy="2546723"/>
          </a:xfrm>
          <a:prstGeom prst="rect">
            <a:avLst/>
          </a:prstGeom>
        </p:spPr>
      </p:pic>
    </p:spTree>
    <p:extLst>
      <p:ext uri="{BB962C8B-B14F-4D97-AF65-F5344CB8AC3E}">
        <p14:creationId xmlns:p14="http://schemas.microsoft.com/office/powerpoint/2010/main" val="1291153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CARICOM HEADS OF STATE HAVE ADOPTED THE 10 POINT PLAN FOR REPARATORY JUSTICE www.caricom.org</a:t>
            </a:r>
            <a:endParaRPr lang="en-US" sz="3200" b="1"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1.Full formal apology</a:t>
            </a:r>
          </a:p>
          <a:p>
            <a:pPr marL="0" indent="0">
              <a:buNone/>
            </a:pPr>
            <a:r>
              <a:rPr lang="en-US" dirty="0" smtClean="0"/>
              <a:t>2. Repatriation</a:t>
            </a:r>
          </a:p>
          <a:p>
            <a:pPr marL="0" indent="0">
              <a:buNone/>
            </a:pPr>
            <a:r>
              <a:rPr lang="en-US" dirty="0" smtClean="0"/>
              <a:t>3.Indigenous peoples development plan</a:t>
            </a:r>
          </a:p>
          <a:p>
            <a:pPr marL="0" indent="0">
              <a:buNone/>
            </a:pPr>
            <a:r>
              <a:rPr lang="en-US" dirty="0" smtClean="0"/>
              <a:t>4.Development of Cultural Institutions</a:t>
            </a:r>
          </a:p>
          <a:p>
            <a:pPr marL="0" indent="0">
              <a:buNone/>
            </a:pPr>
            <a:r>
              <a:rPr lang="en-US" dirty="0" smtClean="0"/>
              <a:t>5.Tackle the Public Health crisis</a:t>
            </a:r>
          </a:p>
          <a:p>
            <a:pPr marL="0" indent="0">
              <a:buNone/>
            </a:pPr>
            <a:r>
              <a:rPr lang="en-US" dirty="0" smtClean="0"/>
              <a:t>6.Illiteracy </a:t>
            </a:r>
            <a:r>
              <a:rPr lang="en-US" dirty="0" err="1" smtClean="0"/>
              <a:t>Eracdication</a:t>
            </a:r>
            <a:endParaRPr lang="en-US" dirty="0" smtClean="0"/>
          </a:p>
          <a:p>
            <a:pPr marL="0" indent="0">
              <a:buNone/>
            </a:pPr>
            <a:r>
              <a:rPr lang="en-US" dirty="0" smtClean="0"/>
              <a:t>7.African </a:t>
            </a:r>
            <a:r>
              <a:rPr lang="en-US" dirty="0" err="1" smtClean="0"/>
              <a:t>Knowlegde</a:t>
            </a:r>
            <a:r>
              <a:rPr lang="en-US" dirty="0" smtClean="0"/>
              <a:t> Program</a:t>
            </a:r>
          </a:p>
          <a:p>
            <a:pPr marL="0" indent="0">
              <a:buNone/>
            </a:pPr>
            <a:r>
              <a:rPr lang="en-US" dirty="0" smtClean="0"/>
              <a:t>8.Psycological rehabilitation</a:t>
            </a:r>
          </a:p>
          <a:p>
            <a:pPr marL="0" indent="0">
              <a:buNone/>
            </a:pPr>
            <a:r>
              <a:rPr lang="en-US" dirty="0" smtClean="0"/>
              <a:t>9.Technological transfer</a:t>
            </a:r>
          </a:p>
          <a:p>
            <a:pPr marL="0" indent="0">
              <a:buNone/>
            </a:pPr>
            <a:r>
              <a:rPr lang="en-US" dirty="0" smtClean="0"/>
              <a:t>10.Debt cancellation</a:t>
            </a:r>
            <a:endParaRPr lang="en-US" dirty="0"/>
          </a:p>
        </p:txBody>
      </p:sp>
    </p:spTree>
    <p:extLst>
      <p:ext uri="{BB962C8B-B14F-4D97-AF65-F5344CB8AC3E}">
        <p14:creationId xmlns:p14="http://schemas.microsoft.com/office/powerpoint/2010/main" val="717078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LOCATION OF THE NATIONAL ARCHIVES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7788" y="2205318"/>
            <a:ext cx="9265024" cy="5190565"/>
          </a:xfrm>
        </p:spPr>
      </p:pic>
    </p:spTree>
    <p:extLst>
      <p:ext uri="{BB962C8B-B14F-4D97-AF65-F5344CB8AC3E}">
        <p14:creationId xmlns:p14="http://schemas.microsoft.com/office/powerpoint/2010/main" val="1110398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Recent statement by Elizabeth Warren (USA Democratic Presidential Candidate)</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Statement date 12 days ago on CNN- Town Hall meeting:</a:t>
            </a:r>
          </a:p>
          <a:p>
            <a:pPr marL="0" indent="0">
              <a:buNone/>
            </a:pPr>
            <a:r>
              <a:rPr lang="en-US" sz="4800" dirty="0" smtClean="0"/>
              <a:t>1. ‘Slavery is a stain on America’</a:t>
            </a:r>
          </a:p>
          <a:p>
            <a:pPr marL="0" indent="0">
              <a:buNone/>
            </a:pPr>
            <a:r>
              <a:rPr lang="en-US" sz="4800" dirty="0" smtClean="0"/>
              <a:t>2. ‘Its time to have a national conversation about reparations for African-Americans whose </a:t>
            </a:r>
            <a:r>
              <a:rPr lang="en-US" sz="4800" dirty="0" err="1" smtClean="0"/>
              <a:t>ancesters</a:t>
            </a:r>
            <a:r>
              <a:rPr lang="en-US" sz="4800" dirty="0" smtClean="0"/>
              <a:t> were slaves’</a:t>
            </a:r>
            <a:endParaRPr lang="en-US" sz="4800" dirty="0"/>
          </a:p>
        </p:txBody>
      </p:sp>
    </p:spTree>
    <p:extLst>
      <p:ext uri="{BB962C8B-B14F-4D97-AF65-F5344CB8AC3E}">
        <p14:creationId xmlns:p14="http://schemas.microsoft.com/office/powerpoint/2010/main" val="2257925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REPARATIONS FOR </a:t>
            </a:r>
            <a:r>
              <a:rPr lang="en-US" b="1" dirty="0" smtClean="0"/>
              <a:t>ABORIGINALS </a:t>
            </a:r>
            <a:r>
              <a:rPr lang="en-US" b="1" dirty="0" smtClean="0"/>
              <a:t>IN AUSTRALIA</a:t>
            </a:r>
            <a:endParaRPr lang="en-US" b="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In March 2019 there was a </a:t>
            </a:r>
            <a:r>
              <a:rPr lang="en-US" dirty="0" err="1" smtClean="0"/>
              <a:t>Supremecourt</a:t>
            </a:r>
            <a:r>
              <a:rPr lang="en-US" dirty="0" smtClean="0"/>
              <a:t> ruling for Reparations  in </a:t>
            </a:r>
            <a:r>
              <a:rPr lang="en-US" dirty="0" err="1" smtClean="0"/>
              <a:t>favour</a:t>
            </a:r>
            <a:r>
              <a:rPr lang="en-US" dirty="0" smtClean="0"/>
              <a:t> of the </a:t>
            </a:r>
            <a:r>
              <a:rPr lang="en-US" dirty="0" err="1" smtClean="0"/>
              <a:t>Ngaliwurru</a:t>
            </a:r>
            <a:r>
              <a:rPr lang="en-US" dirty="0" smtClean="0"/>
              <a:t> en </a:t>
            </a:r>
            <a:r>
              <a:rPr lang="en-US" dirty="0" err="1" smtClean="0"/>
              <a:t>Nungali</a:t>
            </a:r>
            <a:r>
              <a:rPr lang="en-US" dirty="0" smtClean="0"/>
              <a:t> people of the Northern Territory of Australia</a:t>
            </a:r>
          </a:p>
          <a:p>
            <a:pPr>
              <a:buFont typeface="Arial" panose="020B0604020202020204" pitchFamily="34" charset="0"/>
              <a:buChar char="•"/>
            </a:pPr>
            <a:r>
              <a:rPr lang="en-US" dirty="0" smtClean="0"/>
              <a:t>The Government was condemned to settle for Reparations for:</a:t>
            </a:r>
          </a:p>
          <a:p>
            <a:pPr>
              <a:buFontTx/>
              <a:buChar char="-"/>
            </a:pPr>
            <a:r>
              <a:rPr lang="en-US" dirty="0" smtClean="0"/>
              <a:t>Robbing of their lands;</a:t>
            </a:r>
          </a:p>
          <a:p>
            <a:pPr>
              <a:buFontTx/>
              <a:buChar char="-"/>
            </a:pPr>
            <a:r>
              <a:rPr lang="en-US" dirty="0" smtClean="0"/>
              <a:t>Violating the Land rights Act for building infrastructure on their lands and</a:t>
            </a:r>
          </a:p>
          <a:p>
            <a:pPr>
              <a:buFontTx/>
              <a:buChar char="-"/>
            </a:pPr>
            <a:r>
              <a:rPr lang="en-US" dirty="0" smtClean="0"/>
              <a:t>Continued loss of their culture</a:t>
            </a:r>
          </a:p>
          <a:p>
            <a:pPr>
              <a:buFontTx/>
              <a:buChar char="-"/>
            </a:pPr>
            <a:endParaRPr lang="en-US" dirty="0"/>
          </a:p>
          <a:p>
            <a:pPr>
              <a:buFontTx/>
              <a:buChar char="-"/>
            </a:pPr>
            <a:r>
              <a:rPr lang="en-US" dirty="0" smtClean="0"/>
              <a:t>LET US WAIT AND SEE HOW THIS CASE DEVELOPS</a:t>
            </a:r>
            <a:endParaRPr lang="en-US" dirty="0"/>
          </a:p>
        </p:txBody>
      </p:sp>
    </p:spTree>
    <p:extLst>
      <p:ext uri="{BB962C8B-B14F-4D97-AF65-F5344CB8AC3E}">
        <p14:creationId xmlns:p14="http://schemas.microsoft.com/office/powerpoint/2010/main" val="3671566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TALks</a:t>
            </a:r>
            <a:r>
              <a:rPr lang="en-US" b="1" dirty="0" smtClean="0"/>
              <a:t> WITH the Moravian church foundation: EBGS</a:t>
            </a:r>
            <a:endParaRPr lang="en-US" b="1" dirty="0"/>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US" sz="3200" dirty="0" smtClean="0">
                <a:latin typeface="Arial" panose="020B0604020202020204" pitchFamily="34" charset="0"/>
                <a:cs typeface="Arial" panose="020B0604020202020204" pitchFamily="34" charset="0"/>
              </a:rPr>
              <a:t>The talks started in January 2019</a:t>
            </a:r>
          </a:p>
          <a:p>
            <a:pPr>
              <a:buFont typeface="Arial" panose="020B0604020202020204" pitchFamily="34" charset="0"/>
              <a:buChar char="•"/>
            </a:pPr>
            <a:r>
              <a:rPr lang="en-US" sz="3200" dirty="0" smtClean="0">
                <a:latin typeface="Arial" panose="020B0604020202020204" pitchFamily="34" charset="0"/>
                <a:cs typeface="Arial" panose="020B0604020202020204" pitchFamily="34" charset="0"/>
              </a:rPr>
              <a:t>The first letter from the Nat Rep Committee was submitted in March 2019</a:t>
            </a:r>
          </a:p>
          <a:p>
            <a:pPr>
              <a:buFont typeface="Arial" panose="020B0604020202020204" pitchFamily="34" charset="0"/>
              <a:buChar char="•"/>
            </a:pP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The Nat Rep Committee is requesting a public apology from the </a:t>
            </a:r>
            <a:r>
              <a:rPr lang="en-US" sz="3200" dirty="0" err="1" smtClean="0">
                <a:latin typeface="Arial" panose="020B0604020202020204" pitchFamily="34" charset="0"/>
                <a:cs typeface="Arial" panose="020B0604020202020204" pitchFamily="34" charset="0"/>
              </a:rPr>
              <a:t>Religeous</a:t>
            </a:r>
            <a:r>
              <a:rPr lang="en-US" sz="3200" dirty="0" smtClean="0">
                <a:latin typeface="Arial" panose="020B0604020202020204" pitchFamily="34" charset="0"/>
                <a:cs typeface="Arial" panose="020B0604020202020204" pitchFamily="34" charset="0"/>
              </a:rPr>
              <a:t> Leaders of the EBGS for involvement of the Church in slavery</a:t>
            </a:r>
          </a:p>
          <a:p>
            <a:pPr>
              <a:buFont typeface="Arial" panose="020B0604020202020204" pitchFamily="34" charset="0"/>
              <a:buChar char="•"/>
            </a:pPr>
            <a:r>
              <a:rPr lang="en-US" sz="3200" dirty="0" smtClean="0">
                <a:latin typeface="Arial" panose="020B0604020202020204" pitchFamily="34" charset="0"/>
                <a:cs typeface="Arial" panose="020B0604020202020204" pitchFamily="34" charset="0"/>
              </a:rPr>
              <a:t>The Nat Rep Committee is also requesting Reparations to repair the historic damage for slavery and its consequences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2273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ATTENTION</a:t>
            </a:r>
            <a:endParaRPr lang="en-US" dirty="0"/>
          </a:p>
        </p:txBody>
      </p:sp>
      <p:sp>
        <p:nvSpPr>
          <p:cNvPr id="3" name="Content Placeholder 2"/>
          <p:cNvSpPr>
            <a:spLocks noGrp="1"/>
          </p:cNvSpPr>
          <p:nvPr>
            <p:ph idx="1"/>
          </p:nvPr>
        </p:nvSpPr>
        <p:spPr/>
        <p:txBody>
          <a:bodyPr/>
          <a:lstStyle/>
          <a:p>
            <a:pPr marL="0" indent="0">
              <a:buNone/>
            </a:pPr>
            <a:r>
              <a:rPr lang="en-US" sz="4000" b="1" dirty="0" err="1" smtClean="0"/>
              <a:t>Reseach</a:t>
            </a:r>
            <a:r>
              <a:rPr lang="en-US" sz="4000" b="1" dirty="0" smtClean="0"/>
              <a:t> Institute For Reparations</a:t>
            </a:r>
          </a:p>
          <a:p>
            <a:pPr marL="0" indent="0">
              <a:buNone/>
            </a:pPr>
            <a:r>
              <a:rPr lang="en-US" dirty="0" err="1" smtClean="0"/>
              <a:t>Limesgracht</a:t>
            </a:r>
            <a:r>
              <a:rPr lang="en-US" dirty="0" smtClean="0"/>
              <a:t> # 80</a:t>
            </a:r>
          </a:p>
          <a:p>
            <a:pPr marL="0" indent="0">
              <a:buNone/>
            </a:pPr>
            <a:r>
              <a:rPr lang="en-US" dirty="0" smtClean="0"/>
              <a:t>Paramaribo-Suriname</a:t>
            </a:r>
          </a:p>
          <a:p>
            <a:pPr marL="0" indent="0">
              <a:buNone/>
            </a:pPr>
            <a:r>
              <a:rPr lang="en-US" dirty="0" smtClean="0"/>
              <a:t>Telephone: 597-475840/-8654072</a:t>
            </a:r>
          </a:p>
          <a:p>
            <a:pPr marL="0" indent="0">
              <a:buNone/>
            </a:pPr>
            <a:r>
              <a:rPr lang="en-US" dirty="0" smtClean="0"/>
              <a:t>Armand </a:t>
            </a:r>
            <a:r>
              <a:rPr lang="en-US" dirty="0" err="1" smtClean="0"/>
              <a:t>Zunder</a:t>
            </a:r>
            <a:r>
              <a:rPr lang="en-US" dirty="0" smtClean="0"/>
              <a:t>, Director</a:t>
            </a:r>
          </a:p>
          <a:p>
            <a:pPr marL="0" indent="0">
              <a:buNone/>
            </a:pPr>
            <a:r>
              <a:rPr lang="en-US" dirty="0" smtClean="0"/>
              <a:t>E-mail: jobfactoryarmand@gmail.com</a:t>
            </a:r>
            <a:endParaRPr lang="en-US" dirty="0"/>
          </a:p>
        </p:txBody>
      </p:sp>
    </p:spTree>
    <p:extLst>
      <p:ext uri="{BB962C8B-B14F-4D97-AF65-F5344CB8AC3E}">
        <p14:creationId xmlns:p14="http://schemas.microsoft.com/office/powerpoint/2010/main" val="1971434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LOCATION FOR RESEARCH AND PRESENTATIONS </a:t>
            </a:r>
            <a:endParaRPr lang="en-US" b="1" dirty="0"/>
          </a:p>
        </p:txBody>
      </p:sp>
      <p:pic>
        <p:nvPicPr>
          <p:cNvPr id="4" name="Content Placeholder 3" descr="De Nederlandse economisch-historicus Coen van Galen hield een lezing over onderzoek naar arbeid en migratie op basis van de bevolkingsregister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0540" y="2635623"/>
            <a:ext cx="6849596" cy="3348831"/>
          </a:xfrm>
          <a:prstGeom prst="rect">
            <a:avLst/>
          </a:prstGeom>
          <a:noFill/>
          <a:ln>
            <a:noFill/>
          </a:ln>
        </p:spPr>
      </p:pic>
    </p:spTree>
    <p:extLst>
      <p:ext uri="{BB962C8B-B14F-4D97-AF65-F5344CB8AC3E}">
        <p14:creationId xmlns:p14="http://schemas.microsoft.com/office/powerpoint/2010/main" val="3216102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Availability &amp; Accessibility of: HIS-STORY</a:t>
            </a:r>
            <a:endParaRPr lang="en-US" b="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Thousands of meters and tons of </a:t>
            </a:r>
            <a:r>
              <a:rPr lang="en-US" dirty="0" smtClean="0"/>
              <a:t>Information is available</a:t>
            </a:r>
            <a:endParaRPr lang="en-US" dirty="0" smtClean="0"/>
          </a:p>
          <a:p>
            <a:pPr>
              <a:buFont typeface="Arial" panose="020B0604020202020204" pitchFamily="34" charset="0"/>
              <a:buChar char="•"/>
            </a:pPr>
            <a:r>
              <a:rPr lang="en-US" dirty="0" smtClean="0"/>
              <a:t>It depends </a:t>
            </a:r>
            <a:r>
              <a:rPr lang="en-US" dirty="0" smtClean="0"/>
              <a:t>on what </a:t>
            </a:r>
            <a:r>
              <a:rPr lang="en-US" dirty="0" smtClean="0"/>
              <a:t>you are looking for</a:t>
            </a:r>
          </a:p>
          <a:p>
            <a:pPr>
              <a:buFont typeface="Arial" panose="020B0604020202020204" pitchFamily="34" charset="0"/>
              <a:buChar char="•"/>
            </a:pPr>
            <a:r>
              <a:rPr lang="en-US" dirty="0" smtClean="0"/>
              <a:t>It depends what interpretation you want to give to available data</a:t>
            </a:r>
          </a:p>
          <a:p>
            <a:pPr>
              <a:buFont typeface="Arial" panose="020B0604020202020204" pitchFamily="34" charset="0"/>
              <a:buChar char="•"/>
            </a:pPr>
            <a:r>
              <a:rPr lang="en-US" dirty="0" smtClean="0"/>
              <a:t>There is a need to interconnect the different Archive platforms in the Caribbean and those of the expansionists </a:t>
            </a:r>
            <a:r>
              <a:rPr lang="en-US" dirty="0" smtClean="0"/>
              <a:t>Colonial </a:t>
            </a:r>
            <a:r>
              <a:rPr lang="en-US" dirty="0"/>
              <a:t>C</a:t>
            </a:r>
            <a:r>
              <a:rPr lang="en-US" dirty="0" smtClean="0"/>
              <a:t>ountries</a:t>
            </a:r>
            <a:endParaRPr lang="en-US" dirty="0" smtClean="0"/>
          </a:p>
          <a:p>
            <a:pPr>
              <a:buFont typeface="Arial" panose="020B0604020202020204" pitchFamily="34" charset="0"/>
              <a:buChar char="•"/>
            </a:pPr>
            <a:r>
              <a:rPr lang="en-US" dirty="0" smtClean="0"/>
              <a:t>Example Barbados &amp; </a:t>
            </a:r>
            <a:r>
              <a:rPr lang="en-US" dirty="0" smtClean="0"/>
              <a:t>Suriname 1650-1667</a:t>
            </a:r>
            <a:endParaRPr lang="en-US" dirty="0" smtClean="0"/>
          </a:p>
          <a:p>
            <a:pPr>
              <a:buFont typeface="Arial" panose="020B0604020202020204" pitchFamily="34" charset="0"/>
              <a:buChar char="•"/>
            </a:pPr>
            <a:r>
              <a:rPr lang="en-US" dirty="0" err="1" smtClean="0"/>
              <a:t>Radjinder</a:t>
            </a:r>
            <a:r>
              <a:rPr lang="en-US" dirty="0" smtClean="0"/>
              <a:t> </a:t>
            </a:r>
            <a:r>
              <a:rPr lang="en-US" dirty="0" err="1" smtClean="0"/>
              <a:t>Bhagwanbali’s</a:t>
            </a:r>
            <a:r>
              <a:rPr lang="en-US" dirty="0" smtClean="0"/>
              <a:t> research </a:t>
            </a:r>
            <a:r>
              <a:rPr lang="en-US" dirty="0" smtClean="0"/>
              <a:t>regarding Indentured Workers from India: in </a:t>
            </a:r>
            <a:r>
              <a:rPr lang="en-US" dirty="0" smtClean="0"/>
              <a:t>the </a:t>
            </a:r>
            <a:r>
              <a:rPr lang="en-US" dirty="0" smtClean="0"/>
              <a:t>Archives in the Netherlands</a:t>
            </a:r>
            <a:r>
              <a:rPr lang="en-US" dirty="0" smtClean="0"/>
              <a:t>, London &amp; Suriname</a:t>
            </a:r>
          </a:p>
          <a:p>
            <a:endParaRPr lang="en-US" dirty="0" smtClean="0"/>
          </a:p>
          <a:p>
            <a:endParaRPr lang="en-US" dirty="0"/>
          </a:p>
        </p:txBody>
      </p:sp>
    </p:spTree>
    <p:extLst>
      <p:ext uri="{BB962C8B-B14F-4D97-AF65-F5344CB8AC3E}">
        <p14:creationId xmlns:p14="http://schemas.microsoft.com/office/powerpoint/2010/main" val="2552377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INTERPREATION OF THE DATA IS A KEY FACTOR</a:t>
            </a:r>
            <a:r>
              <a:rPr lang="en-US" sz="4000" b="1" dirty="0" smtClean="0"/>
              <a:t/>
            </a:r>
            <a:br>
              <a:rPr lang="en-US" sz="4000" b="1" dirty="0" smtClean="0"/>
            </a:br>
            <a:endParaRPr lang="en-US" sz="4000" b="1"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smtClean="0"/>
              <a:t>We do the interpretation from our perspectives, like:</a:t>
            </a:r>
            <a:endParaRPr lang="en-US" dirty="0" smtClean="0"/>
          </a:p>
          <a:p>
            <a:pPr>
              <a:buFont typeface="Arial" panose="020B0604020202020204" pitchFamily="34" charset="0"/>
              <a:buChar char="•"/>
            </a:pPr>
            <a:r>
              <a:rPr lang="en-US" dirty="0" smtClean="0"/>
              <a:t>The </a:t>
            </a:r>
            <a:r>
              <a:rPr lang="en-US" dirty="0" smtClean="0"/>
              <a:t>structural </a:t>
            </a:r>
            <a:r>
              <a:rPr lang="en-US" dirty="0" err="1" smtClean="0"/>
              <a:t>devide</a:t>
            </a:r>
            <a:r>
              <a:rPr lang="en-US" dirty="0" smtClean="0"/>
              <a:t> </a:t>
            </a:r>
            <a:r>
              <a:rPr lang="en-US" dirty="0" smtClean="0"/>
              <a:t>of people of African </a:t>
            </a:r>
            <a:r>
              <a:rPr lang="en-US" dirty="0" smtClean="0"/>
              <a:t>descent in Suriname</a:t>
            </a:r>
            <a:endParaRPr lang="en-US" dirty="0" smtClean="0"/>
          </a:p>
          <a:p>
            <a:pPr>
              <a:buFont typeface="Arial" panose="020B0604020202020204" pitchFamily="34" charset="0"/>
              <a:buChar char="•"/>
            </a:pPr>
            <a:r>
              <a:rPr lang="en-US" dirty="0" smtClean="0"/>
              <a:t>Freedom fighters </a:t>
            </a:r>
            <a:r>
              <a:rPr lang="en-US" dirty="0" smtClean="0"/>
              <a:t>of</a:t>
            </a:r>
            <a:r>
              <a:rPr lang="en-US" dirty="0" smtClean="0"/>
              <a:t> </a:t>
            </a:r>
            <a:r>
              <a:rPr lang="en-US" dirty="0" smtClean="0"/>
              <a:t>African descent were identified as</a:t>
            </a:r>
            <a:r>
              <a:rPr lang="en-US" dirty="0" smtClean="0"/>
              <a:t>: People without a Culture</a:t>
            </a:r>
            <a:endParaRPr lang="en-US" dirty="0" smtClean="0"/>
          </a:p>
          <a:p>
            <a:pPr>
              <a:buFont typeface="Arial" panose="020B0604020202020204" pitchFamily="34" charset="0"/>
              <a:buChar char="•"/>
            </a:pPr>
            <a:r>
              <a:rPr lang="en-US" dirty="0" smtClean="0"/>
              <a:t>The </a:t>
            </a:r>
            <a:r>
              <a:rPr lang="en-US" dirty="0" smtClean="0"/>
              <a:t>Black freedom fighters were/and are called runaway slaves</a:t>
            </a:r>
          </a:p>
          <a:p>
            <a:pPr>
              <a:buFont typeface="Arial" panose="020B0604020202020204" pitchFamily="34" charset="0"/>
              <a:buChar char="•"/>
            </a:pPr>
            <a:r>
              <a:rPr lang="en-US" dirty="0" smtClean="0"/>
              <a:t>The Indigenous people as well as </a:t>
            </a:r>
            <a:r>
              <a:rPr lang="en-US" dirty="0" err="1" smtClean="0"/>
              <a:t>Identured</a:t>
            </a:r>
            <a:r>
              <a:rPr lang="en-US" dirty="0" smtClean="0"/>
              <a:t> Workers were also stigmatized</a:t>
            </a:r>
          </a:p>
          <a:p>
            <a:pPr>
              <a:buFont typeface="Arial" panose="020B0604020202020204" pitchFamily="34" charset="0"/>
              <a:buChar char="•"/>
            </a:pPr>
            <a:r>
              <a:rPr lang="en-US" dirty="0" smtClean="0"/>
              <a:t>The Education system was heavily </a:t>
            </a:r>
            <a:r>
              <a:rPr lang="en-US" dirty="0" err="1" smtClean="0"/>
              <a:t>colonialised</a:t>
            </a:r>
            <a:r>
              <a:rPr lang="en-US" dirty="0" smtClean="0"/>
              <a:t> </a:t>
            </a:r>
            <a:r>
              <a:rPr lang="en-US" dirty="0" smtClean="0"/>
              <a:t>and </a:t>
            </a:r>
            <a:r>
              <a:rPr lang="en-US" dirty="0" smtClean="0"/>
              <a:t>focused </a:t>
            </a:r>
            <a:r>
              <a:rPr lang="en-US" dirty="0" smtClean="0"/>
              <a:t>on the Netherlands. We were even thought that the river </a:t>
            </a:r>
            <a:r>
              <a:rPr lang="en-US" dirty="0" err="1" smtClean="0"/>
              <a:t>Rhijn</a:t>
            </a:r>
            <a:r>
              <a:rPr lang="en-US" dirty="0" smtClean="0"/>
              <a:t> entered our country (meaning the Netherlands) </a:t>
            </a:r>
            <a:r>
              <a:rPr lang="en-US" dirty="0" smtClean="0"/>
              <a:t>at</a:t>
            </a:r>
            <a:r>
              <a:rPr lang="en-US" dirty="0" smtClean="0"/>
              <a:t> </a:t>
            </a:r>
            <a:r>
              <a:rPr lang="en-US" dirty="0" err="1" smtClean="0"/>
              <a:t>Lobith</a:t>
            </a:r>
            <a:endParaRPr lang="en-US" dirty="0" smtClean="0"/>
          </a:p>
          <a:p>
            <a:pPr>
              <a:buFont typeface="Arial" panose="020B0604020202020204" pitchFamily="34" charset="0"/>
              <a:buChar char="•"/>
            </a:pPr>
            <a:r>
              <a:rPr lang="en-US" dirty="0" smtClean="0"/>
              <a:t>The history of the Africans and the that of the Indentured people were deliberately wiped out</a:t>
            </a:r>
          </a:p>
          <a:p>
            <a:pPr>
              <a:buFontTx/>
              <a:buChar char="-"/>
            </a:pPr>
            <a:endParaRPr lang="en-US" dirty="0" smtClean="0"/>
          </a:p>
          <a:p>
            <a:pPr>
              <a:buFontTx/>
              <a:buChar char="-"/>
            </a:pPr>
            <a:endParaRPr lang="en-US" dirty="0"/>
          </a:p>
        </p:txBody>
      </p:sp>
    </p:spTree>
    <p:extLst>
      <p:ext uri="{BB962C8B-B14F-4D97-AF65-F5344CB8AC3E}">
        <p14:creationId xmlns:p14="http://schemas.microsoft.com/office/powerpoint/2010/main" val="23532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HIS-STORY IS NOT OUR STORY</a:t>
            </a:r>
            <a:endParaRPr lang="en-US" dirty="0"/>
          </a:p>
        </p:txBody>
      </p:sp>
      <p:sp>
        <p:nvSpPr>
          <p:cNvPr id="3" name="Content Placeholder 2"/>
          <p:cNvSpPr>
            <a:spLocks noGrp="1"/>
          </p:cNvSpPr>
          <p:nvPr>
            <p:ph idx="1"/>
          </p:nvPr>
        </p:nvSpPr>
        <p:spPr/>
        <p:txBody>
          <a:bodyPr/>
          <a:lstStyle/>
          <a:p>
            <a:r>
              <a:rPr lang="en-US" dirty="0" smtClean="0"/>
              <a:t>Our </a:t>
            </a:r>
            <a:r>
              <a:rPr lang="en-US" dirty="0" err="1" smtClean="0"/>
              <a:t>ancesters</a:t>
            </a:r>
            <a:r>
              <a:rPr lang="en-US" dirty="0" smtClean="0"/>
              <a:t> were confronted with:</a:t>
            </a:r>
          </a:p>
          <a:p>
            <a:pPr>
              <a:buFontTx/>
              <a:buChar char="-"/>
            </a:pPr>
            <a:r>
              <a:rPr lang="en-US" dirty="0" smtClean="0"/>
              <a:t>Mass land robbery, torture, legal systems designed to suppress human rights, slave trade and slavery</a:t>
            </a:r>
          </a:p>
          <a:p>
            <a:pPr>
              <a:buFontTx/>
              <a:buChar char="-"/>
            </a:pPr>
            <a:r>
              <a:rPr lang="en-US" dirty="0" smtClean="0"/>
              <a:t>Enrichment and massive annual migration of capital during the period of slavery and indentured </a:t>
            </a:r>
            <a:r>
              <a:rPr lang="en-US" dirty="0" err="1" smtClean="0"/>
              <a:t>labour</a:t>
            </a:r>
            <a:r>
              <a:rPr lang="en-US" dirty="0" smtClean="0"/>
              <a:t>  by European merchant </a:t>
            </a:r>
            <a:r>
              <a:rPr lang="en-US" dirty="0" smtClean="0"/>
              <a:t>bankers, </a:t>
            </a:r>
            <a:r>
              <a:rPr lang="en-US" dirty="0" smtClean="0"/>
              <a:t>Government representatives </a:t>
            </a:r>
            <a:r>
              <a:rPr lang="en-US" dirty="0" smtClean="0"/>
              <a:t>and Plantation Owners</a:t>
            </a:r>
            <a:endParaRPr lang="en-US" dirty="0" smtClean="0"/>
          </a:p>
          <a:p>
            <a:pPr>
              <a:buFontTx/>
              <a:buChar char="-"/>
            </a:pPr>
            <a:r>
              <a:rPr lang="en-US" dirty="0" smtClean="0"/>
              <a:t>Policies were introduced by design directed to </a:t>
            </a:r>
            <a:r>
              <a:rPr lang="en-US" dirty="0" err="1" smtClean="0"/>
              <a:t>devide</a:t>
            </a:r>
            <a:r>
              <a:rPr lang="en-US" dirty="0" smtClean="0"/>
              <a:t> and rule our ancestors</a:t>
            </a:r>
          </a:p>
          <a:p>
            <a:pPr>
              <a:buFontTx/>
              <a:buChar char="-"/>
            </a:pPr>
            <a:r>
              <a:rPr lang="en-US" dirty="0" smtClean="0"/>
              <a:t>Structural systems of mental slavery were introduced by design</a:t>
            </a:r>
            <a:endParaRPr lang="en-US" dirty="0"/>
          </a:p>
        </p:txBody>
      </p:sp>
    </p:spTree>
    <p:extLst>
      <p:ext uri="{BB962C8B-B14F-4D97-AF65-F5344CB8AC3E}">
        <p14:creationId xmlns:p14="http://schemas.microsoft.com/office/powerpoint/2010/main" val="903117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TIME IS RIGHT FOR A DIFFERENT APPROACH</a:t>
            </a:r>
            <a:endParaRPr lang="en-US" b="1" dirty="0"/>
          </a:p>
        </p:txBody>
      </p:sp>
      <p:sp>
        <p:nvSpPr>
          <p:cNvPr id="3" name="Content Placeholder 2"/>
          <p:cNvSpPr>
            <a:spLocks noGrp="1"/>
          </p:cNvSpPr>
          <p:nvPr>
            <p:ph idx="1"/>
          </p:nvPr>
        </p:nvSpPr>
        <p:spPr/>
        <p:txBody>
          <a:bodyPr>
            <a:normAutofit lnSpcReduction="10000"/>
          </a:bodyPr>
          <a:lstStyle/>
          <a:p>
            <a:r>
              <a:rPr lang="en-US" dirty="0" smtClean="0"/>
              <a:t>Focus on who we are: </a:t>
            </a:r>
            <a:r>
              <a:rPr lang="en-US" b="1" dirty="0" smtClean="0"/>
              <a:t>In this presentation we </a:t>
            </a:r>
            <a:r>
              <a:rPr lang="en-US" b="1" dirty="0" smtClean="0"/>
              <a:t>will focus on the people of African descent </a:t>
            </a:r>
          </a:p>
          <a:p>
            <a:r>
              <a:rPr lang="en-US" dirty="0" smtClean="0"/>
              <a:t>Introduce the 4 R’s, being:</a:t>
            </a:r>
          </a:p>
          <a:p>
            <a:pPr>
              <a:buFontTx/>
              <a:buChar char="-"/>
            </a:pPr>
            <a:r>
              <a:rPr lang="en-US" sz="4000" b="1" dirty="0" smtClean="0"/>
              <a:t>Research</a:t>
            </a:r>
          </a:p>
          <a:p>
            <a:pPr>
              <a:buFontTx/>
              <a:buChar char="-"/>
            </a:pPr>
            <a:r>
              <a:rPr lang="en-US" sz="4000" b="1" dirty="0" smtClean="0"/>
              <a:t>Refocus</a:t>
            </a:r>
          </a:p>
          <a:p>
            <a:pPr>
              <a:buFontTx/>
              <a:buChar char="-"/>
            </a:pPr>
            <a:r>
              <a:rPr lang="en-US" sz="4000" b="1" dirty="0" smtClean="0"/>
              <a:t>Re-educate</a:t>
            </a:r>
          </a:p>
          <a:p>
            <a:pPr>
              <a:buFontTx/>
              <a:buChar char="-"/>
            </a:pPr>
            <a:r>
              <a:rPr lang="en-US" sz="4000" b="1" dirty="0" smtClean="0"/>
              <a:t>Rewrite</a:t>
            </a:r>
            <a:endParaRPr lang="en-US" sz="4000" b="1" dirty="0"/>
          </a:p>
        </p:txBody>
      </p:sp>
    </p:spTree>
    <p:extLst>
      <p:ext uri="{BB962C8B-B14F-4D97-AF65-F5344CB8AC3E}">
        <p14:creationId xmlns:p14="http://schemas.microsoft.com/office/powerpoint/2010/main" val="720051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SCOPE CAN BE THE QUOTE OF MARCUS GARVEY</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sz="7200" dirty="0" smtClean="0"/>
              <a:t>‘A </a:t>
            </a:r>
            <a:r>
              <a:rPr lang="en-US" sz="7200" dirty="0"/>
              <a:t>people without the knowledge of their past history, origin and culture is like a tree without </a:t>
            </a:r>
            <a:r>
              <a:rPr lang="en-US" sz="7200" dirty="0" smtClean="0"/>
              <a:t>roots’</a:t>
            </a:r>
            <a:endParaRPr lang="en-US" sz="7200" dirty="0"/>
          </a:p>
          <a:p>
            <a:pPr marL="0" indent="0">
              <a:buNone/>
            </a:pPr>
            <a:endParaRPr lang="en-US" sz="7200" dirty="0"/>
          </a:p>
        </p:txBody>
      </p:sp>
    </p:spTree>
    <p:extLst>
      <p:ext uri="{BB962C8B-B14F-4D97-AF65-F5344CB8AC3E}">
        <p14:creationId xmlns:p14="http://schemas.microsoft.com/office/powerpoint/2010/main" val="1433734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MOST</a:t>
            </a:r>
            <a:r>
              <a:rPr lang="en-US" b="1" dirty="0" smtClean="0"/>
              <a:t> </a:t>
            </a:r>
            <a:r>
              <a:rPr lang="en-US" b="1" dirty="0" smtClean="0"/>
              <a:t>PEOPLE </a:t>
            </a:r>
            <a:r>
              <a:rPr lang="en-US" b="1" dirty="0" smtClean="0"/>
              <a:t>OF AFRICAN DESCENT IN </a:t>
            </a:r>
            <a:r>
              <a:rPr lang="en-US" b="1" dirty="0" smtClean="0"/>
              <a:t>SURINAME HARDLY HAVE ANY KNOWLEDGE OF THEIR PAST</a:t>
            </a:r>
            <a:endParaRPr lang="en-US" b="1" dirty="0"/>
          </a:p>
        </p:txBody>
      </p:sp>
      <p:pic>
        <p:nvPicPr>
          <p:cNvPr id="4" name="Content Placeholder 3" descr="Africa Map"/>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738282" y="2232212"/>
            <a:ext cx="5298142" cy="4625788"/>
          </a:xfrm>
          <a:prstGeom prst="rect">
            <a:avLst/>
          </a:prstGeom>
          <a:noFill/>
          <a:ln>
            <a:noFill/>
          </a:ln>
        </p:spPr>
      </p:pic>
    </p:spTree>
    <p:extLst>
      <p:ext uri="{BB962C8B-B14F-4D97-AF65-F5344CB8AC3E}">
        <p14:creationId xmlns:p14="http://schemas.microsoft.com/office/powerpoint/2010/main" val="42560436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5556</TotalTime>
  <Words>1159</Words>
  <Application>Microsoft Office PowerPoint</Application>
  <PresentationFormat>Widescreen</PresentationFormat>
  <Paragraphs>130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Tw Cen MT</vt:lpstr>
      <vt:lpstr>Tw Cen MT Condensed</vt:lpstr>
      <vt:lpstr>Wingdings 3</vt:lpstr>
      <vt:lpstr>Integral</vt:lpstr>
      <vt:lpstr>Information Gathering from Archives for Reparations</vt:lpstr>
      <vt:lpstr>LOCATION OF THE NATIONAL ARCHIVES</vt:lpstr>
      <vt:lpstr>LOCATION FOR RESEARCH AND PRESENTATIONS </vt:lpstr>
      <vt:lpstr>Availability &amp; Accessibility of: HIS-STORY</vt:lpstr>
      <vt:lpstr>INTERPREATION OF THE DATA IS A KEY FACTOR </vt:lpstr>
      <vt:lpstr>HIS-STORY IS NOT OUR STORY</vt:lpstr>
      <vt:lpstr>THE TIME IS RIGHT FOR A DIFFERENT APPROACH</vt:lpstr>
      <vt:lpstr>THE SCOPE CAN BE THE QUOTE OF MARCUS GARVEY</vt:lpstr>
      <vt:lpstr>MOST PEOPLE OF AFRICAN DESCENT IN SURINAME HARDLY HAVE ANY KNOWLEDGE OF THEIR PAST</vt:lpstr>
      <vt:lpstr>TO A CERTAIN EXTENT THIS ALSO GOES FOR</vt:lpstr>
      <vt:lpstr>NINE EXPERTS ON AFRICAN HISTORY</vt:lpstr>
      <vt:lpstr>RecommEndatios ON YOU TUBE</vt:lpstr>
      <vt:lpstr>THE UN WORLD CONFERENCE AGAINST RACISM, RACIAL DISCRIMINATION, XENOPHOBIA AND RELATED INTOLERANCE. August/September 2010</vt:lpstr>
      <vt:lpstr>THE UN WORLD CONFERENCE AGAINST RACISM, RACIAL DISCRIMINATION, XENOPHOBIA AND RELATED INTOLERANCE. August/September 2010</vt:lpstr>
      <vt:lpstr>CURRENT STRUCTURE OF CARICOM REPARATIONS PROCESS</vt:lpstr>
      <vt:lpstr>EXAMPLE OF SELF-REPARATIONS IN SURINAME</vt:lpstr>
      <vt:lpstr>EXAMPLE OF SELF-REPARATIONS IN SURINAME</vt:lpstr>
      <vt:lpstr>TWO FRONTRUNNERS FOR REPARATORY JUSTICE</vt:lpstr>
      <vt:lpstr>CARICOM HEADS OF STATE HAVE ADOPTED THE 10 POINT PLAN FOR REPARATORY JUSTICE www.caricom.org</vt:lpstr>
      <vt:lpstr>Recent statement by Elizabeth Warren (USA Democratic Presidential Candidate)</vt:lpstr>
      <vt:lpstr>REPARATIONS FOR ABORIGINALS IN AUSTRALIA</vt:lpstr>
      <vt:lpstr>TALks WITH the Moravian church foundation: EBGS</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Gathering from Archives for Reparations</dc:title>
  <dc:creator>123456</dc:creator>
  <cp:lastModifiedBy>123456</cp:lastModifiedBy>
  <cp:revision>60</cp:revision>
  <dcterms:created xsi:type="dcterms:W3CDTF">2019-03-20T10:01:06Z</dcterms:created>
  <dcterms:modified xsi:type="dcterms:W3CDTF">2019-03-27T14:39:57Z</dcterms:modified>
</cp:coreProperties>
</file>